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1238" r:id="rId3"/>
    <p:sldId id="1239" r:id="rId4"/>
    <p:sldId id="1242" r:id="rId5"/>
    <p:sldId id="1267" r:id="rId6"/>
    <p:sldId id="1244" r:id="rId7"/>
    <p:sldId id="1245" r:id="rId8"/>
    <p:sldId id="1265" r:id="rId9"/>
    <p:sldId id="1266" r:id="rId10"/>
    <p:sldId id="1252" r:id="rId11"/>
    <p:sldId id="1251" r:id="rId12"/>
    <p:sldId id="1250" r:id="rId13"/>
    <p:sldId id="1166" r:id="rId14"/>
    <p:sldId id="1178"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  分子动理论</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分子运动速率分布规律</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微观因素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）气体分子的数密度：气体分子数密度（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即单位体积内气体分子的个数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）越大，在单位时间内，与单位面积器壁碰撞的分子数就越多，气体压强就越大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）气体分子的平均速率：气体的温度越高，气体分子的平均速率就越大，每个气体分子与器壁碰撞时（</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可视为弹性碰撞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）对器壁的平均作用力就越大；从另一方面讲，气体分子的平均速率越大，在单位时间内，单位面积器壁受气体分子撞击的次数就越多，累计作用力就越大，气体压强就越大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sp>
        <p:nvSpPr>
          <p:cNvPr id="6" name="矩形 5"/>
          <p:cNvSpPr/>
          <p:nvPr/>
        </p:nvSpPr>
        <p:spPr>
          <a:xfrm>
            <a:off x="1128017" y="1447610"/>
            <a:ext cx="10718685"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气体压强的决定因素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C0F3A39B-13FF-AEBB-1CBB-539AE3BE4D1E}"/>
              </a:ext>
            </a:extLst>
          </p:cNvPr>
          <p:cNvPicPr>
            <a:picLocks noChangeAspect="1"/>
          </p:cNvPicPr>
          <p:nvPr/>
        </p:nvPicPr>
        <p:blipFill>
          <a:blip r:embed="rId3"/>
          <a:stretch>
            <a:fillRect/>
          </a:stretch>
        </p:blipFill>
        <p:spPr>
          <a:xfrm>
            <a:off x="361648" y="1599235"/>
            <a:ext cx="766369" cy="343085"/>
          </a:xfrm>
          <a:prstGeom prst="rect">
            <a:avLst/>
          </a:prstGeom>
        </p:spPr>
      </p:pic>
    </p:spTree>
    <p:extLst>
      <p:ext uri="{BB962C8B-B14F-4D97-AF65-F5344CB8AC3E}">
        <p14:creationId xmlns:p14="http://schemas.microsoft.com/office/powerpoint/2010/main" val="2722705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20820"/>
            <a:ext cx="11485848" cy="1684244"/>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宏观因素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）与温度有关：其他条件不变，温度越高，气体的压强越大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）与体积有关：其他条件不变，体积越小，气体的压强越大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0879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840667"/>
              </a:xfrm>
            </p:spPr>
            <p:txBody>
              <a:bodyPr/>
              <a:lstStyle/>
              <a:p>
                <a:pPr indent="806450"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正方体密闭容器中有一定质量的某种气体，单位体积内气体分子数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为恒量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为简化问题，我们假定：气体分子大小可以忽略；其速率相同，分子动能均为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；分子与器壁各面碰撞的机会均等；与器壁碰撞前后瞬间，气体分子速度方向都与器壁垂直，且速率不变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则气体对器壁的压强为（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840667"/>
              </a:xfrm>
              <a:blipFill>
                <a:blip r:embed="rId2"/>
                <a:stretch>
                  <a:fillRect l="-796" r="-849" b="-635"/>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BAB586B9-2218-A4C8-8BF1-779D7DB4B2D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891875"/>
            <a:ext cx="837808" cy="370666"/>
          </a:xfrm>
          <a:prstGeom prst="rect">
            <a:avLst/>
          </a:prstGeom>
        </p:spPr>
      </p:pic>
    </p:spTree>
    <p:extLst>
      <p:ext uri="{BB962C8B-B14F-4D97-AF65-F5344CB8AC3E}">
        <p14:creationId xmlns:p14="http://schemas.microsoft.com/office/powerpoint/2010/main" val="2191138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3780522"/>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一个气体分子每与器壁碰撞一次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给器壁的冲量为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以器壁上面积为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的部分为底、</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为高构成柱体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则其内粒子总数的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的气体分子在</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时间内与该柱体的底发生碰撞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碰撞的分子数为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时间内气体分子给器壁的冲量为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nSmv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器壁受到气体的压力为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nSmv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则气体对器壁的压强为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nmv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BE62873A-3380-073A-CE4D-4D54E8090C23}"/>
                  </a:ext>
                </a:extLst>
              </p:cNvPr>
              <p:cNvSpPr>
                <a:spLocks noGrp="1" noRot="1" noChangeAspect="1" noMove="1" noResize="1" noEditPoints="1" noAdjustHandles="1" noChangeArrowheads="1" noChangeShapeType="1" noTextEdit="1"/>
              </p:cNvSpPr>
              <p:nvPr>
                <p:ph idx="1"/>
              </p:nvPr>
            </p:nvSpPr>
            <p:spPr>
              <a:xfrm>
                <a:off x="360854" y="746120"/>
                <a:ext cx="11485848" cy="3780522"/>
              </a:xfrm>
              <a:blipFill>
                <a:blip r:embed="rId2"/>
                <a:stretch>
                  <a:fillRect l="-796" r="-849" b="-483"/>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943728"/>
            <a:ext cx="722448" cy="296719"/>
          </a:xfrm>
          <a:prstGeom prst="rect">
            <a:avLst/>
          </a:prstGeom>
        </p:spPr>
      </p:pic>
      <p:sp>
        <p:nvSpPr>
          <p:cNvPr id="7" name="文本框 6">
            <a:extLst>
              <a:ext uri="{FF2B5EF4-FFF2-40B4-BE49-F238E27FC236}">
                <a16:creationId xmlns:a16="http://schemas.microsoft.com/office/drawing/2014/main" id="{71B46094-82E1-6AB1-C7CC-1C43757B8C4B}"/>
              </a:ext>
            </a:extLst>
          </p:cNvPr>
          <p:cNvSpPr txBox="1"/>
          <p:nvPr/>
        </p:nvSpPr>
        <p:spPr>
          <a:xfrm>
            <a:off x="360807" y="4526642"/>
            <a:ext cx="1269856"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a:extLst>
              <a:ext uri="{FF2B5EF4-FFF2-40B4-BE49-F238E27FC236}">
                <a16:creationId xmlns:a16="http://schemas.microsoft.com/office/drawing/2014/main" id="{FAD276BF-F01F-FAC0-5B93-4A9170B8ADE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07" y="4694635"/>
            <a:ext cx="748347" cy="309661"/>
          </a:xfrm>
          <a:prstGeom prst="rect">
            <a:avLst/>
          </a:prstGeom>
        </p:spPr>
      </p:pic>
    </p:spTree>
    <p:extLst>
      <p:ext uri="{BB962C8B-B14F-4D97-AF65-F5344CB8AC3E}">
        <p14:creationId xmlns:p14="http://schemas.microsoft.com/office/powerpoint/2010/main" val="137740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1AE85-8096-5C6D-9493-D09F7421DD31}"/>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内容占位符 1">
                <a:extLst>
                  <a:ext uri="{FF2B5EF4-FFF2-40B4-BE49-F238E27FC236}">
                    <a16:creationId xmlns:a16="http://schemas.microsoft.com/office/drawing/2014/main" id="{48631714-4EEF-70C5-E987-CEDF53F8DBF0}"/>
                  </a:ext>
                </a:extLst>
              </p:cNvPr>
              <p:cNvSpPr>
                <a:spLocks noGrp="1"/>
              </p:cNvSpPr>
              <p:nvPr>
                <p:ph idx="1"/>
              </p:nvPr>
            </p:nvSpPr>
            <p:spPr>
              <a:xfrm>
                <a:off x="360807" y="2431241"/>
                <a:ext cx="11484352" cy="1933863"/>
              </a:xfrm>
              <a:solidFill>
                <a:srgbClr val="E3F2E7"/>
              </a:solidFill>
            </p:spPr>
            <p:txBody>
              <a:bodyPr/>
              <a:lstStyle/>
              <a:p>
                <a:pPr indent="1701800"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本题的关键是建立微观粒子的运动模型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然后根据动量定理列式求解平均碰撞冲力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要注意粒子的运动是无规则的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相等时间内与某一器壁碰撞的粒子为该段时间内粒子总数的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a:extLst>
                  <a:ext uri="{FF2B5EF4-FFF2-40B4-BE49-F238E27FC236}">
                    <a16:creationId xmlns:a16="http://schemas.microsoft.com/office/drawing/2014/main" id="{48631714-4EEF-70C5-E987-CEDF53F8DBF0}"/>
                  </a:ext>
                </a:extLst>
              </p:cNvPr>
              <p:cNvSpPr>
                <a:spLocks noGrp="1" noRot="1" noChangeAspect="1" noMove="1" noResize="1" noEditPoints="1" noAdjustHandles="1" noChangeArrowheads="1" noChangeShapeType="1" noTextEdit="1"/>
              </p:cNvSpPr>
              <p:nvPr>
                <p:ph idx="1"/>
              </p:nvPr>
            </p:nvSpPr>
            <p:spPr>
              <a:xfrm>
                <a:off x="360807" y="2431241"/>
                <a:ext cx="11484352" cy="1933863"/>
              </a:xfrm>
              <a:blipFill>
                <a:blip r:embed="rId2"/>
                <a:stretch>
                  <a:fillRect l="-796" r="-849" b="-946"/>
                </a:stretch>
              </a:blipFill>
            </p:spPr>
            <p:txBody>
              <a:bodyPr/>
              <a:lstStyle/>
              <a:p>
                <a:r>
                  <a:rPr lang="zh-CN" altLang="en-US">
                    <a:noFill/>
                  </a:rPr>
                  <a:t> </a:t>
                </a:r>
              </a:p>
            </p:txBody>
          </p:sp>
        </mc:Fallback>
      </mc:AlternateContent>
      <p:pic>
        <p:nvPicPr>
          <p:cNvPr id="3" name="关键提醒.eps" descr="id:2147489535;FounderCES">
            <a:extLst>
              <a:ext uri="{FF2B5EF4-FFF2-40B4-BE49-F238E27FC236}">
                <a16:creationId xmlns:a16="http://schemas.microsoft.com/office/drawing/2014/main" id="{B98D8412-B5FE-B4D6-0460-2839E31C0894}"/>
              </a:ext>
            </a:extLst>
          </p:cNvPr>
          <p:cNvPicPr>
            <a:picLocks noChangeAspect="1"/>
          </p:cNvPicPr>
          <p:nvPr/>
        </p:nvPicPr>
        <p:blipFill>
          <a:blip r:embed="rId3"/>
          <a:stretch>
            <a:fillRect/>
          </a:stretch>
        </p:blipFill>
        <p:spPr>
          <a:xfrm>
            <a:off x="360807" y="2591861"/>
            <a:ext cx="1722270" cy="339943"/>
          </a:xfrm>
          <a:prstGeom prst="rect">
            <a:avLst/>
          </a:prstGeom>
        </p:spPr>
      </p:pic>
    </p:spTree>
    <p:extLst>
      <p:ext uri="{BB962C8B-B14F-4D97-AF65-F5344CB8AC3E}">
        <p14:creationId xmlns:p14="http://schemas.microsoft.com/office/powerpoint/2010/main" val="1604784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0" name="内容占位符 1"/>
          <p:cNvSpPr>
            <a:spLocks noGrp="1"/>
          </p:cNvSpPr>
          <p:nvPr>
            <p:ph idx="1"/>
          </p:nvPr>
        </p:nvSpPr>
        <p:spPr>
          <a:xfrm>
            <a:off x="360854" y="2150274"/>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随机事件与统计规律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）必然事件：在一定条件下，若某事件必然出现，这个事件叫作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必然事件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）不可能事件：在一定条件下，若某事件不可能出现，这个事件叫作</a:t>
            </a:r>
            <a:r>
              <a:rPr lang="zh-CN" altLang="zh-CN" b="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不可能事件</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）随机事件：在一定条件下，若某事件可能出现，也可能不出现，这个事件叫作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随机事件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）统计规律：大量随机事件的整体往往会表现出一定的规律性，这种规律叫作统计规律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气体分子运动的特点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气体分子运动的特点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）气体分子之间有很大空隙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）气体分子之间的相互作用力十分微弱，气体分子可以自由地运动，可以充满它能达到的整个空间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）气体分子运动时频繁地碰撞，气体分子向各个方向运动的机会相等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25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p:sp>
        <p:nvSpPr>
          <p:cNvPr id="4" name="内容占位符 1"/>
          <p:cNvSpPr>
            <a:spLocks noGrp="1"/>
          </p:cNvSpPr>
          <p:nvPr>
            <p:ph idx="1"/>
          </p:nvPr>
        </p:nvSpPr>
        <p:spPr>
          <a:xfrm>
            <a:off x="360854" y="1458659"/>
            <a:ext cx="11485848" cy="4994677"/>
          </a:xfrm>
        </p:spPr>
        <p:txBody>
          <a:bodyPr/>
          <a:lstStyle/>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）分子运动速率分布图像（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endParaRPr lang="en-US" altLang="zh-CN" sz="1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）规律：在一定温度下，不管个别分子怎样运动，气体的多数分子的速率都在某个数值附近，表现出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中间多、两头少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的分布规律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当温度升高时，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中间多、两头少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的分布规律不变，气体分子的平均速率增大，分布曲线的峰值向速率大的方向移动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）温度越高，分子的热运动越剧烈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分子运动速率分布图像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cx59.jpg" descr="id:2147489832;FounderCES">
            <a:extLst>
              <a:ext uri="{FF2B5EF4-FFF2-40B4-BE49-F238E27FC236}">
                <a16:creationId xmlns:a16="http://schemas.microsoft.com/office/drawing/2014/main" id="{6F8AFFC2-D45B-740E-8F96-77668E577E40}"/>
              </a:ext>
            </a:extLst>
          </p:cNvPr>
          <p:cNvPicPr>
            <a:picLocks noChangeAspect="1"/>
          </p:cNvPicPr>
          <p:nvPr/>
        </p:nvPicPr>
        <p:blipFill>
          <a:blip r:embed="rId3"/>
          <a:stretch>
            <a:fillRect/>
          </a:stretch>
        </p:blipFill>
        <p:spPr>
          <a:xfrm>
            <a:off x="4688764" y="2042742"/>
            <a:ext cx="2812884" cy="2026210"/>
          </a:xfrm>
          <a:prstGeom prst="rect">
            <a:avLst/>
          </a:prstGeom>
        </p:spPr>
      </p:pic>
    </p:spTree>
    <p:extLst>
      <p:ext uri="{BB962C8B-B14F-4D97-AF65-F5344CB8AC3E}">
        <p14:creationId xmlns:p14="http://schemas.microsoft.com/office/powerpoint/2010/main" val="3214995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1AE85-8096-5C6D-9493-D09F7421DD31}"/>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48631714-4EEF-70C5-E987-CEDF53F8DBF0}"/>
              </a:ext>
            </a:extLst>
          </p:cNvPr>
          <p:cNvSpPr>
            <a:spLocks noGrp="1"/>
          </p:cNvSpPr>
          <p:nvPr>
            <p:ph idx="1"/>
          </p:nvPr>
        </p:nvSpPr>
        <p:spPr>
          <a:xfrm>
            <a:off x="360807" y="2514925"/>
            <a:ext cx="11484352" cy="1130099"/>
          </a:xfrm>
          <a:solidFill>
            <a:srgbClr val="E3F2E7"/>
          </a:solidFill>
        </p:spPr>
        <p:txBody>
          <a:bodyPr/>
          <a:lstStyle/>
          <a:p>
            <a:pPr indent="1701800"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温度升高时不是每个分子的运动速率都变大</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而是运动速率大的分子的比例变高</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即平均速率变大</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89535;FounderCES">
            <a:extLst>
              <a:ext uri="{FF2B5EF4-FFF2-40B4-BE49-F238E27FC236}">
                <a16:creationId xmlns:a16="http://schemas.microsoft.com/office/drawing/2014/main" id="{B98D8412-B5FE-B4D6-0460-2839E31C0894}"/>
              </a:ext>
            </a:extLst>
          </p:cNvPr>
          <p:cNvPicPr>
            <a:picLocks noChangeAspect="1"/>
          </p:cNvPicPr>
          <p:nvPr/>
        </p:nvPicPr>
        <p:blipFill>
          <a:blip r:embed="rId2"/>
          <a:stretch>
            <a:fillRect/>
          </a:stretch>
        </p:blipFill>
        <p:spPr>
          <a:xfrm>
            <a:off x="360807" y="2675545"/>
            <a:ext cx="1722270" cy="339943"/>
          </a:xfrm>
          <a:prstGeom prst="rect">
            <a:avLst/>
          </a:prstGeom>
        </p:spPr>
      </p:pic>
    </p:spTree>
    <p:extLst>
      <p:ext uri="{BB962C8B-B14F-4D97-AF65-F5344CB8AC3E}">
        <p14:creationId xmlns:p14="http://schemas.microsoft.com/office/powerpoint/2010/main" val="3607040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3967" y="902198"/>
            <a:ext cx="1269856" cy="334174"/>
          </a:xfrm>
          <a:prstGeom prst="rect">
            <a:avLst/>
          </a:prstGeom>
        </p:spPr>
      </p:pic>
      <p:sp>
        <p:nvSpPr>
          <p:cNvPr id="6" name="内容占位符 1"/>
          <p:cNvSpPr>
            <a:spLocks noGrp="1"/>
          </p:cNvSpPr>
          <p:nvPr>
            <p:ph idx="1"/>
          </p:nvPr>
        </p:nvSpPr>
        <p:spPr>
          <a:xfrm>
            <a:off x="360854" y="1458659"/>
            <a:ext cx="11485848" cy="1684244"/>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如图甲所示，气体对容器的压强是由气体中大量做无规则运动的分子不断撞击器壁产生的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气体的压强就是器壁单位面积上受到的压力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气体压强的微观解释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sd335.jpg" descr="id:2147489853;FounderCES">
            <a:extLst>
              <a:ext uri="{FF2B5EF4-FFF2-40B4-BE49-F238E27FC236}">
                <a16:creationId xmlns:a16="http://schemas.microsoft.com/office/drawing/2014/main" id="{D91EB5C1-CA91-011A-35CD-B98F164B6653}"/>
              </a:ext>
            </a:extLst>
          </p:cNvPr>
          <p:cNvPicPr>
            <a:picLocks noChangeAspect="1"/>
          </p:cNvPicPr>
          <p:nvPr/>
        </p:nvPicPr>
        <p:blipFill>
          <a:blip r:embed="rId3"/>
          <a:stretch>
            <a:fillRect/>
          </a:stretch>
        </p:blipFill>
        <p:spPr>
          <a:xfrm>
            <a:off x="4733463" y="3279195"/>
            <a:ext cx="2723485" cy="1842267"/>
          </a:xfrm>
          <a:prstGeom prst="rect">
            <a:avLst/>
          </a:prstGeom>
        </p:spPr>
      </p:pic>
      <p:sp>
        <p:nvSpPr>
          <p:cNvPr id="9" name="文本框 8">
            <a:extLst>
              <a:ext uri="{FF2B5EF4-FFF2-40B4-BE49-F238E27FC236}">
                <a16:creationId xmlns:a16="http://schemas.microsoft.com/office/drawing/2014/main" id="{6F6187B4-12BE-5AB5-D27F-880808EA7B4F}"/>
              </a:ext>
            </a:extLst>
          </p:cNvPr>
          <p:cNvSpPr txBox="1"/>
          <p:nvPr/>
        </p:nvSpPr>
        <p:spPr>
          <a:xfrm>
            <a:off x="5758979" y="5153734"/>
            <a:ext cx="672451"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6200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734082"/>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如图乙所示，选择一个与器壁发生弹性正碰的气体分子为研究对象，由于是弹性碰撞，所以气体分子与器壁碰撞前后的动量大小均为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，方向相反，则气体分子受到的冲量为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，气体分子受到的作用力为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，根据牛顿第三定律，可知气体分子对器壁的作用力为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734082"/>
              </a:xfrm>
              <a:blipFill>
                <a:blip r:embed="rId2"/>
                <a:stretch>
                  <a:fillRect l="-796" r="-849" b="-1114"/>
                </a:stretch>
              </a:blipFill>
            </p:spPr>
            <p:txBody>
              <a:bodyPr/>
              <a:lstStyle/>
              <a:p>
                <a:r>
                  <a:rPr lang="zh-CN" altLang="en-US">
                    <a:noFill/>
                  </a:rPr>
                  <a:t> </a:t>
                </a:r>
              </a:p>
            </p:txBody>
          </p:sp>
        </mc:Fallback>
      </mc:AlternateContent>
      <p:pic>
        <p:nvPicPr>
          <p:cNvPr id="3" name="sd336.jpg" descr="id:2147489860;FounderCES">
            <a:extLst>
              <a:ext uri="{FF2B5EF4-FFF2-40B4-BE49-F238E27FC236}">
                <a16:creationId xmlns:a16="http://schemas.microsoft.com/office/drawing/2014/main" id="{7DE29D6B-DA9B-91CE-608A-FBE63DC239BA}"/>
              </a:ext>
            </a:extLst>
          </p:cNvPr>
          <p:cNvPicPr>
            <a:picLocks noChangeAspect="1"/>
          </p:cNvPicPr>
          <p:nvPr/>
        </p:nvPicPr>
        <p:blipFill>
          <a:blip r:embed="rId3"/>
          <a:stretch>
            <a:fillRect/>
          </a:stretch>
        </p:blipFill>
        <p:spPr>
          <a:xfrm>
            <a:off x="4774039" y="3645024"/>
            <a:ext cx="2642334" cy="1845078"/>
          </a:xfrm>
          <a:prstGeom prst="rect">
            <a:avLst/>
          </a:prstGeom>
        </p:spPr>
      </p:pic>
      <p:sp>
        <p:nvSpPr>
          <p:cNvPr id="4" name="文本框 3">
            <a:extLst>
              <a:ext uri="{FF2B5EF4-FFF2-40B4-BE49-F238E27FC236}">
                <a16:creationId xmlns:a16="http://schemas.microsoft.com/office/drawing/2014/main" id="{FF27D03B-23FD-2383-3D1A-E2821E75A5CE}"/>
              </a:ext>
            </a:extLst>
          </p:cNvPr>
          <p:cNvSpPr txBox="1"/>
          <p:nvPr/>
        </p:nvSpPr>
        <p:spPr>
          <a:xfrm>
            <a:off x="6104743" y="5516219"/>
            <a:ext cx="672451" cy="579967"/>
          </a:xfrm>
          <a:prstGeom prst="rect">
            <a:avLst/>
          </a:prstGeom>
          <a:noFill/>
        </p:spPr>
        <p:txBody>
          <a:bodyPr wrap="square">
            <a:spAutoFit/>
          </a:bodyPr>
          <a:lstStyle/>
          <a:p>
            <a:pPr algn="just" hangingPunct="0">
              <a:lnSpc>
                <a:spcPct val="150000"/>
              </a:lnSpc>
              <a:buNone/>
              <a:tabLst>
                <a:tab pos="5850890" algn="l"/>
              </a:tabLst>
            </a:pPr>
            <a:r>
              <a:rPr lang="zh-CN" altLang="en-US"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8759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4FE18D5-1032-E26F-8AF4-F642A7793229}"/>
              </a:ext>
            </a:extLst>
          </p:cNvPr>
          <p:cNvSpPr>
            <a:spLocks noGrp="1"/>
          </p:cNvSpPr>
          <p:nvPr>
            <p:ph idx="1"/>
          </p:nvPr>
        </p:nvSpPr>
        <p:spPr>
          <a:xfrm>
            <a:off x="360854" y="746120"/>
            <a:ext cx="11485848" cy="5562228"/>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模拟气体压强产生的机理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密闭容器中的气体对器壁有压强，且对各个器壁的压强相等；从微观的角度看，气体对器壁产生的压强是大量气体分子对器壁的撞击引起的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把一颗豆粒拿到台秤上方约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的位置，放手后使它落在秤盘上，观察</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秤的指针的摆动情况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再从相同高度把</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颗或者更多的豆粒均匀连续地倒在秤盘上，观察指针</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的摆动情况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使这些豆粒从更高的位置落在秤盘上，观察指针的摆动情况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d337.jpg" descr="id:2147489867;FounderCES">
            <a:extLst>
              <a:ext uri="{FF2B5EF4-FFF2-40B4-BE49-F238E27FC236}">
                <a16:creationId xmlns:a16="http://schemas.microsoft.com/office/drawing/2014/main" id="{A1E86CAD-162B-C06A-0856-FAB9C9661194}"/>
              </a:ext>
            </a:extLst>
          </p:cNvPr>
          <p:cNvPicPr>
            <a:picLocks noChangeAspect="1"/>
          </p:cNvPicPr>
          <p:nvPr/>
        </p:nvPicPr>
        <p:blipFill>
          <a:blip r:embed="rId2"/>
          <a:stretch>
            <a:fillRect/>
          </a:stretch>
        </p:blipFill>
        <p:spPr>
          <a:xfrm>
            <a:off x="10559702" y="3554093"/>
            <a:ext cx="1152128" cy="2579566"/>
          </a:xfrm>
          <a:prstGeom prst="rect">
            <a:avLst/>
          </a:prstGeom>
        </p:spPr>
      </p:pic>
    </p:spTree>
    <p:extLst>
      <p:ext uri="{BB962C8B-B14F-4D97-AF65-F5344CB8AC3E}">
        <p14:creationId xmlns:p14="http://schemas.microsoft.com/office/powerpoint/2010/main" val="1005127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BC68651-9399-AD67-E454-B544491870BC}"/>
              </a:ext>
            </a:extLst>
          </p:cNvPr>
          <p:cNvSpPr>
            <a:spLocks noGrp="1"/>
          </p:cNvSpPr>
          <p:nvPr>
            <p:ph idx="1"/>
          </p:nvPr>
        </p:nvSpPr>
        <p:spPr>
          <a:xfrm>
            <a:off x="360854" y="746120"/>
            <a:ext cx="11485848" cy="2792239"/>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）实验现象与结论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实验表明，单颗豆粒给秤盘的压力很小，作用时间也很短，但是大量的豆粒对秤盘的频繁碰撞，就对秤盘产生了一个持续的均匀的压力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可见，对于单个分子来说，这种撞击是间断的、不均匀的，但是对于大量分子总的</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作用来说，就表现为连续的和均匀的了</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器壁单位面积上受到的压力，就是气体的压强</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4312492"/>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630</TotalTime>
  <Words>1174</Words>
  <Application>Microsoft Office PowerPoint</Application>
  <PresentationFormat>自定义</PresentationFormat>
  <Paragraphs>53</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605</cp:revision>
  <dcterms:created xsi:type="dcterms:W3CDTF">2020-11-06T05:24:00Z</dcterms:created>
  <dcterms:modified xsi:type="dcterms:W3CDTF">2025-11-03T09:49:07Z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